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9906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25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1800"/>
            </a:lvl1pPr>
            <a:lvl2pPr marL="342900" lvl="1" indent="0" algn="ctr">
              <a:buNone/>
              <a:defRPr sz="1500"/>
            </a:lvl2pPr>
            <a:lvl3pPr marL="685800" lvl="2" indent="0" algn="ctr">
              <a:buNone/>
              <a:defRPr sz="1350"/>
            </a:lvl3pPr>
            <a:lvl4pPr marL="1028700" lvl="3" indent="0" algn="ctr">
              <a:buNone/>
              <a:defRPr sz="1200"/>
            </a:lvl4pPr>
            <a:lvl5pPr marL="1371600" lvl="4" indent="0" algn="ctr">
              <a:buNone/>
              <a:defRPr sz="1200"/>
            </a:lvl5pPr>
            <a:lvl6pPr marL="1714500" lvl="5" indent="0" algn="ctr">
              <a:buNone/>
              <a:defRPr sz="1200"/>
            </a:lvl6pPr>
            <a:lvl7pPr marL="2057400" lvl="6" indent="0" algn="ctr">
              <a:buNone/>
              <a:defRPr sz="1200"/>
            </a:lvl7pPr>
            <a:lvl8pPr marL="2400300" lvl="7" indent="0" algn="ctr">
              <a:buNone/>
              <a:defRPr sz="1200"/>
            </a:lvl8pPr>
            <a:lvl9pPr marL="2743200" lvl="8" indent="0" algn="ctr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907757" y="527403"/>
            <a:ext cx="1478755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800">
                <a:solidFill>
                  <a:schemeClr val="tx1"/>
                </a:solidFill>
              </a:defRPr>
            </a:lvl1pPr>
            <a:lvl2pPr marL="342900" lvl="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lvl="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lvl="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lvl="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lvl="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lvl="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lvl="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lvl="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defPPr/>
            <a:lvl1pPr marL="0" lvl="0" indent="0">
              <a:buNone/>
              <a:defRPr sz="2400"/>
            </a:lvl1pPr>
            <a:lvl2pPr marL="342900" lvl="1" indent="0">
              <a:buNone/>
              <a:defRPr sz="2100"/>
            </a:lvl2pPr>
            <a:lvl3pPr marL="685800" lvl="2" indent="0">
              <a:buNone/>
              <a:defRPr sz="1800"/>
            </a:lvl3pPr>
            <a:lvl4pPr marL="1028700" lvl="3" indent="0">
              <a:buNone/>
              <a:defRPr sz="1500"/>
            </a:lvl4pPr>
            <a:lvl5pPr marL="1371600" lvl="4" indent="0">
              <a:buNone/>
              <a:defRPr sz="1500"/>
            </a:lvl5pPr>
            <a:lvl6pPr marL="1714500" lvl="5" indent="0">
              <a:buNone/>
              <a:defRPr sz="1500"/>
            </a:lvl6pPr>
            <a:lvl7pPr marL="2057400" lvl="6" indent="0">
              <a:buNone/>
              <a:defRPr sz="1500"/>
            </a:lvl7pPr>
            <a:lvl8pPr marL="2400300" lvl="7" indent="0">
              <a:buNone/>
              <a:defRPr sz="1500"/>
            </a:lvl8pPr>
            <a:lvl9pPr marL="2743200" lvl="8" indent="0">
              <a:buNone/>
              <a:defRPr sz="1500"/>
            </a:lvl9pPr>
          </a:lstStyle>
          <a:p>
            <a:r>
              <a:t>Вставка рисунка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1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471488" y="9181397"/>
            <a:ext cx="1543049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28.05.2024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2271713" y="9181397"/>
            <a:ext cx="2314575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4843463" y="9181397"/>
            <a:ext cx="1543050" cy="52740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171450" lvl="0" indent="-171450" algn="l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lvl="1" indent="-171450" algn="l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7.sv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5.svg"/><Relationship Id="rId4" Type="http://schemas.openxmlformats.org/officeDocument/2006/relationships/image" Target="../media/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8"/>
          <p:cNvPicPr/>
          <p:nvPr/>
        </p:nvPicPr>
        <p:blipFill>
          <a:blip r:embed="rId2"/>
          <a:stretch/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79" name="Shape 79"/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ДЛЯ АБИТУРИЕНТА,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ПОСТУПАЮЩЕГО НА ОБУЧЕНИЕ 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 ОБРАЗОВАТЕЛЬНЫМ ПРОГРАММАМ </a:t>
            </a:r>
            <a:b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ВЫСШЕГО ОБРАЗОВАНИЯ </a:t>
            </a:r>
          </a:p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 РАМКАХ ПРИЕМНОЙ КАМПАНИИ</a:t>
            </a:r>
          </a:p>
          <a:p>
            <a:pPr marL="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2024/2025 УЧЕБНОГО ГОДА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0" y="3357916"/>
            <a:ext cx="6858000" cy="10332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lnSpc>
                <a:spcPct val="115000"/>
              </a:lnSpc>
            </a:pPr>
            <a:r>
              <a:rPr sz="2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ПАМЯТКА ОБ ОРГАНИЗАЦИИ </a:t>
            </a:r>
          </a:p>
          <a:p>
            <a:pPr marL="0" indent="0" algn="ctr">
              <a:lnSpc>
                <a:spcPct val="115000"/>
              </a:lnSpc>
            </a:pPr>
            <a:r>
              <a:rPr sz="2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ЦЕЛЕВОГО ОБУЧЕНИЯ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83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33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180713" y="645782"/>
            <a:ext cx="593584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предложение о целевом обучении 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488663" y="997998"/>
            <a:ext cx="4924247" cy="2862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Найти предложения работодателей о целевом обучении.</a:t>
            </a:r>
          </a:p>
        </p:txBody>
      </p:sp>
      <p:pic>
        <p:nvPicPr>
          <p:cNvPr id="90" name="Picture 90"/>
          <p:cNvPicPr/>
          <p:nvPr/>
        </p:nvPicPr>
        <p:blipFill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92" name="Picture 92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4"/>
              </a:ext>
            </a:extLst>
          </a:blip>
          <a:stretch/>
        </p:blipFill>
        <p:spPr>
          <a:xfrm>
            <a:off x="1273579" y="1021636"/>
            <a:ext cx="209550" cy="270532"/>
          </a:xfrm>
          <a:prstGeom prst="rect">
            <a:avLst/>
          </a:prstGeom>
        </p:spPr>
      </p:pic>
      <p:sp>
        <p:nvSpPr>
          <p:cNvPr id="93" name="Shape 93"/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127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1180713" y="4361414"/>
            <a:ext cx="5952795" cy="830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способ подачи заявки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Заказчики целевого обучения размещают предложения на ЕЦП «Работа в России»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 позднее 10 июня.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488663" y="2010608"/>
            <a:ext cx="4924247" cy="4801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99" name="Picture 99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5"/>
              </a:ext>
            </a:extLst>
          </a:blip>
          <a:stretch/>
        </p:blipFill>
        <p:spPr>
          <a:xfrm>
            <a:off x="1273579" y="2099743"/>
            <a:ext cx="209550" cy="270531"/>
          </a:xfrm>
          <a:prstGeom prst="rect">
            <a:avLst/>
          </a:prstGeom>
        </p:spPr>
      </p:pic>
      <p:sp>
        <p:nvSpPr>
          <p:cNvPr id="100" name="Shape 100"/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Предложение о целевом обучении заказчик размещает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 форме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, представленной в постановлении Правительства Российской Федерации от 27 апреля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2080" indent="0" algn="l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в электронном виде (при наличии технической возможности) одновременно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заявлением о приеме на обучение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образования. В этом случае Вы формируете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направляете заявку в федеральной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государственной информационной системе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«Единый портал государственных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муниципальных услуг (функций)» (ЕПГУ).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1273579" y="7288690"/>
            <a:ext cx="5368521" cy="9110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2080" indent="0" algn="just">
              <a:lnSpc>
                <a:spcPct val="95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в письменном виде на бумажном носителе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образования,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которую собираетесь поступать, вместе с заявлением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приеме на обучение. </a:t>
            </a:r>
          </a:p>
        </p:txBody>
      </p:sp>
      <p:pic>
        <p:nvPicPr>
          <p:cNvPr id="104" name="Picture 104"/>
          <p:cNvPicPr/>
          <p:nvPr/>
        </p:nvPicPr>
        <p:blipFill>
          <a:blip r:embed="rId6"/>
          <a:srcRect l="5637" r="31908"/>
          <a:stretch/>
        </p:blipFill>
        <p:spPr>
          <a:xfrm>
            <a:off x="5424643" y="5502257"/>
            <a:ext cx="836250" cy="795942"/>
          </a:xfrm>
          <a:prstGeom prst="ellipse">
            <a:avLst/>
          </a:prstGeom>
        </p:spPr>
      </p:pic>
      <p:sp>
        <p:nvSpPr>
          <p:cNvPr id="105" name="Shape 105"/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marR="132080" lvl="0" indent="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 "/>
                <a:cs typeface="Tahoma 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3399"/>
                </a:solidFill>
              </a:rPr>
              <a:t>В этом случае </a:t>
            </a:r>
            <a:r>
              <a:rPr b="1">
                <a:solidFill>
                  <a:srgbClr val="003399"/>
                </a:solidFill>
              </a:rPr>
              <a:t>форму заявки </a:t>
            </a:r>
            <a:r>
              <a:rPr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just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2024 году </a:t>
            </a: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25 июля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108" name="Picture 108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7"/>
              </a:ext>
            </a:extLst>
          </a:blip>
          <a:stretch/>
        </p:blipFill>
        <p:spPr>
          <a:xfrm>
            <a:off x="1273579" y="3840097"/>
            <a:ext cx="209550" cy="2705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111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3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3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1355859" y="439862"/>
            <a:ext cx="5273541" cy="39816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70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планируете подать заявку в бумажном варианте,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Вам нужно успеть подать заявку и заявление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 завершения приема документов на поступление.</a:t>
            </a:r>
          </a:p>
          <a:p>
            <a:pPr marL="0" marR="13970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L="0" marR="132080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или попечителя (законного представителя)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(в электронном или бумажном виде).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Проверить, что Вас зачислили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обучение. Выяснить дату приказа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Подписать договор о целевом обучении можно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того, как образовательная организация высшего образования издаст приказ о зачислении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передаст сведения из этого приказа заказчику целевого обучения. </a:t>
            </a:r>
          </a:p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эту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образовательную 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L="0" marR="136525" indent="0" algn="just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20"/>
          <p:cNvPicPr/>
          <p:nvPr/>
        </p:nvPicPr>
        <p:blipFill>
          <a:blip r:embed="rId2"/>
          <a:srcRect t="11231"/>
          <a:stretch/>
        </p:blipFill>
        <p:spPr>
          <a:xfrm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0" algn="ctr">
              <a:lnSpc>
                <a:spcPct val="115000"/>
              </a:lnSpc>
            </a:pPr>
            <a:r>
              <a:rPr sz="1800" b="1">
                <a:solidFill>
                  <a:srgbClr val="003399"/>
                </a:solidFill>
                <a:latin typeface="Tahoma"/>
                <a:ea typeface="Tahoma"/>
                <a:cs typeface="Tahoma"/>
              </a:rPr>
              <a:t>4</a:t>
            </a:r>
            <a:endParaRPr sz="1600" b="1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4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1206499" y="512040"/>
            <a:ext cx="484009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Заключить договор о целевом обучении</a:t>
            </a:r>
          </a:p>
        </p:txBody>
      </p:sp>
      <p:sp>
        <p:nvSpPr>
          <p:cNvPr id="125" name="Shape 125"/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694" indent="0" algn="just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5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Уведомить образовательную организацию высшего образования о заключении договора </a:t>
            </a:r>
            <a:b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6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1206499" y="888113"/>
            <a:ext cx="5431402" cy="58887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 на ЕЦП «Работа в России», как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заказчик целевого обучения. Вы подписываете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помощью мобильного приложения «Госключ».</a:t>
            </a: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206499" y="7444703"/>
            <a:ext cx="5455643" cy="954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139065" indent="0" algn="just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Необходимо </a:t>
            </a:r>
            <a:r>
              <a:rPr sz="1400" b="1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письменно в течение 10 рабочих дней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31" name="Picture 131"/>
          <p:cNvPicPr/>
          <p:nvPr/>
        </p:nvPicPr>
        <p:blipFill>
          <a:blip r:embed="rId3"/>
          <a:srcRect l="11546" t="32224" r="17549" b="34718"/>
          <a:stretch/>
        </p:blipFill>
        <p:spPr>
          <a:xfrm>
            <a:off x="1979580" y="8538584"/>
            <a:ext cx="1534177" cy="780912"/>
          </a:xfrm>
          <a:prstGeom prst="flowChartAlternateProcess">
            <a:avLst/>
          </a:prstGeom>
        </p:spPr>
      </p:pic>
      <p:pic>
        <p:nvPicPr>
          <p:cNvPr id="133" name="Picture 133"/>
          <p:cNvPicPr/>
          <p:nvPr/>
        </p:nvPicPr>
        <p:blipFill>
          <a:blip r:embed="rId4"/>
          <a:stretch/>
        </p:blipFill>
        <p:spPr>
          <a:xfrm>
            <a:off x="3834592" y="8477510"/>
            <a:ext cx="937950" cy="937951"/>
          </a:xfrm>
          <a:prstGeom prst="rect">
            <a:avLst/>
          </a:prstGeom>
        </p:spPr>
      </p:pic>
      <p:sp>
        <p:nvSpPr>
          <p:cNvPr id="134" name="Shape 134"/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 2013 - 2022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0</TotalTime>
  <Words>218</Words>
  <Application>Microsoft Office PowerPoint</Application>
  <DocSecurity>0</DocSecurity>
  <PresentationFormat>Лист A4 (210x297 мм)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Tahoma </vt:lpstr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modified xsi:type="dcterms:W3CDTF">2024-06-01T07:57:56Z</dcterms:modified>
</cp:coreProperties>
</file>