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906000" type="A4"/>
  <p:notesSz cx="9906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25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Group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defPPr/>
            <a:lvl1pPr lvl="0" algn="ctr">
              <a:defRPr sz="4500"/>
            </a:lvl1pPr>
          </a:lstStyle>
          <a:p>
            <a:r>
              <a:t>Образец заголовка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defPPr/>
            <a:lvl1pPr marL="0" lvl="0" indent="0" algn="ctr">
              <a:buNone/>
              <a:defRPr sz="1800"/>
            </a:lvl1pPr>
            <a:lvl2pPr marL="342900" lvl="1" indent="0" algn="ctr">
              <a:buNone/>
              <a:defRPr sz="1500"/>
            </a:lvl2pPr>
            <a:lvl3pPr marL="685800" lvl="2" indent="0" algn="ctr">
              <a:buNone/>
              <a:defRPr sz="1350"/>
            </a:lvl3pPr>
            <a:lvl4pPr marL="1028700" lvl="3" indent="0" algn="ctr">
              <a:buNone/>
              <a:defRPr sz="1200"/>
            </a:lvl4pPr>
            <a:lvl5pPr marL="1371600" lvl="4" indent="0" algn="ctr">
              <a:buNone/>
              <a:defRPr sz="1200"/>
            </a:lvl5pPr>
            <a:lvl6pPr marL="1714500" lvl="5" indent="0" algn="ctr">
              <a:buNone/>
              <a:defRPr sz="1200"/>
            </a:lvl6pPr>
            <a:lvl7pPr marL="2057400" lvl="6" indent="0" algn="ctr">
              <a:buNone/>
              <a:defRPr sz="1200"/>
            </a:lvl7pPr>
            <a:lvl8pPr marL="2400300" lvl="7" indent="0" algn="ctr">
              <a:buNone/>
              <a:defRPr sz="1200"/>
            </a:lvl8pPr>
            <a:lvl9pPr marL="2743200" lvl="8" indent="0" algn="ctr">
              <a:buNone/>
              <a:defRPr sz="1200"/>
            </a:lvl9pPr>
          </a:lstStyle>
          <a:p>
            <a:r>
              <a:t>Образец подзаголовка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28.05.2024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Group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28.05.2024</a:t>
            </a:r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Group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907757" y="527403"/>
            <a:ext cx="1478755" cy="8394877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28.05.2024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Group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28.05.2024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Title and Subtitle">
    <p:spTree>
      <p:nvGrpSpPr>
        <p:cNvPr id="1" name="Group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4500"/>
            </a:lvl1pPr>
          </a:lstStyle>
          <a:p>
            <a:r>
              <a:t>Образец заголовка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6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1800">
                <a:solidFill>
                  <a:schemeClr val="tx1"/>
                </a:solidFill>
              </a:defRPr>
            </a:lvl1pPr>
            <a:lvl2pPr marL="342900" lvl="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lvl="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lvl="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lvl="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lvl="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lvl="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lvl="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lvl="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28.05.2024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lide Title">
    <p:spTree>
      <p:nvGrpSpPr>
        <p:cNvPr id="1" name="Group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28.05.2024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 and Two Columns">
    <p:spTree>
      <p:nvGrpSpPr>
        <p:cNvPr id="1" name="Group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28.05.2024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Group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28.05.2024</a:t>
            </a:r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Group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72381" y="527405"/>
            <a:ext cx="5915025" cy="1914701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1800" b="1"/>
            </a:lvl1pPr>
            <a:lvl2pPr marL="342900" lvl="1" indent="0">
              <a:buNone/>
              <a:defRPr sz="1500" b="1"/>
            </a:lvl2pPr>
            <a:lvl3pPr marL="685800" lvl="2" indent="0">
              <a:buNone/>
              <a:defRPr sz="1350" b="1"/>
            </a:lvl3pPr>
            <a:lvl4pPr marL="1028700" lvl="3" indent="0">
              <a:buNone/>
              <a:defRPr sz="1200" b="1"/>
            </a:lvl4pPr>
            <a:lvl5pPr marL="1371600" lvl="4" indent="0">
              <a:buNone/>
              <a:defRPr sz="1200" b="1"/>
            </a:lvl5pPr>
            <a:lvl6pPr marL="1714500" lvl="5" indent="0">
              <a:buNone/>
              <a:defRPr sz="1200" b="1"/>
            </a:lvl6pPr>
            <a:lvl7pPr marL="2057400" lvl="6" indent="0">
              <a:buNone/>
              <a:defRPr sz="1200" b="1"/>
            </a:lvl7pPr>
            <a:lvl8pPr marL="2400300" lvl="7" indent="0">
              <a:buNone/>
              <a:defRPr sz="1200" b="1"/>
            </a:lvl8pPr>
            <a:lvl9pPr marL="2743200" lvl="8" indent="0">
              <a:buNone/>
              <a:defRPr sz="1200" b="1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28" name="Shape 28"/>
          <p:cNvSpPr txBox="1">
            <a:spLocks noGrp="1"/>
          </p:cNvSpPr>
          <p:nvPr>
            <p:ph type="body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1800" b="1"/>
            </a:lvl1pPr>
            <a:lvl2pPr marL="342900" lvl="1" indent="0">
              <a:buNone/>
              <a:defRPr sz="1500" b="1"/>
            </a:lvl2pPr>
            <a:lvl3pPr marL="685800" lvl="2" indent="0">
              <a:buNone/>
              <a:defRPr sz="1350" b="1"/>
            </a:lvl3pPr>
            <a:lvl4pPr marL="1028700" lvl="3" indent="0">
              <a:buNone/>
              <a:defRPr sz="1200" b="1"/>
            </a:lvl4pPr>
            <a:lvl5pPr marL="1371600" lvl="4" indent="0">
              <a:buNone/>
              <a:defRPr sz="1200" b="1"/>
            </a:lvl5pPr>
            <a:lvl6pPr marL="1714500" lvl="5" indent="0">
              <a:buNone/>
              <a:defRPr sz="1200" b="1"/>
            </a:lvl6pPr>
            <a:lvl7pPr marL="2057400" lvl="6" indent="0">
              <a:buNone/>
              <a:defRPr sz="1200" b="1"/>
            </a:lvl7pPr>
            <a:lvl8pPr marL="2400300" lvl="7" indent="0">
              <a:buNone/>
              <a:defRPr sz="1200" b="1"/>
            </a:lvl8pPr>
            <a:lvl9pPr marL="2743200" lvl="8" indent="0">
              <a:buNone/>
              <a:defRPr sz="1200" b="1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body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28.05.2024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Title, Text and Object">
    <p:spTree>
      <p:nvGrpSpPr>
        <p:cNvPr id="1" name="Group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2400"/>
            </a:lvl1pPr>
          </a:lstStyle>
          <a:p>
            <a:r>
              <a:t>Образец заголовка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defPPr/>
            <a:lvl1pPr lvl="0">
              <a:defRPr sz="2400"/>
            </a:lvl1pPr>
            <a:lvl2pPr lvl="1">
              <a:defRPr sz="2100"/>
            </a:lvl2pPr>
            <a:lvl3pPr lvl="2">
              <a:defRPr sz="1800"/>
            </a:lvl3pPr>
            <a:lvl4pPr lvl="3">
              <a:defRPr sz="1500"/>
            </a:lvl4pPr>
            <a:lvl5pPr lvl="4">
              <a:defRPr sz="1500"/>
            </a:lvl5pPr>
            <a:lvl6pPr lvl="5">
              <a:defRPr sz="1500"/>
            </a:lvl6pPr>
            <a:lvl7pPr lvl="6">
              <a:defRPr sz="1500"/>
            </a:lvl7pPr>
            <a:lvl8pPr lvl="7">
              <a:defRPr sz="1500"/>
            </a:lvl8pPr>
            <a:lvl9pPr lvl="8">
              <a:defRPr sz="15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72381" y="2971800"/>
            <a:ext cx="2211884" cy="5505626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1200"/>
            </a:lvl1pPr>
            <a:lvl2pPr marL="342900" lvl="1" indent="0">
              <a:buNone/>
              <a:defRPr sz="1050"/>
            </a:lvl2pPr>
            <a:lvl3pPr marL="685800" lvl="2" indent="0">
              <a:buNone/>
              <a:defRPr sz="900"/>
            </a:lvl3pPr>
            <a:lvl4pPr marL="1028700" lvl="3" indent="0">
              <a:buNone/>
              <a:defRPr sz="750"/>
            </a:lvl4pPr>
            <a:lvl5pPr marL="1371600" lvl="4" indent="0">
              <a:buNone/>
              <a:defRPr sz="750"/>
            </a:lvl5pPr>
            <a:lvl6pPr marL="1714500" lvl="5" indent="0">
              <a:buNone/>
              <a:defRPr sz="750"/>
            </a:lvl6pPr>
            <a:lvl7pPr marL="2057400" lvl="6" indent="0">
              <a:buNone/>
              <a:defRPr sz="750"/>
            </a:lvl7pPr>
            <a:lvl8pPr marL="2400300" lvl="7" indent="0">
              <a:buNone/>
              <a:defRPr sz="750"/>
            </a:lvl8pPr>
            <a:lvl9pPr marL="2743200" lvl="8" indent="0">
              <a:buNone/>
              <a:defRPr sz="75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28.05.2024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Title and Picture">
    <p:spTree>
      <p:nvGrpSpPr>
        <p:cNvPr id="1" name="Group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2400"/>
            </a:lvl1pPr>
          </a:lstStyle>
          <a:p>
            <a:r>
              <a:t>Образец заголовка</a:t>
            </a:r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defPPr/>
            <a:lvl1pPr marL="0" lvl="0" indent="0">
              <a:buNone/>
              <a:defRPr sz="2400"/>
            </a:lvl1pPr>
            <a:lvl2pPr marL="342900" lvl="1" indent="0">
              <a:buNone/>
              <a:defRPr sz="2100"/>
            </a:lvl2pPr>
            <a:lvl3pPr marL="685800" lvl="2" indent="0">
              <a:buNone/>
              <a:defRPr sz="1800"/>
            </a:lvl3pPr>
            <a:lvl4pPr marL="1028700" lvl="3" indent="0">
              <a:buNone/>
              <a:defRPr sz="1500"/>
            </a:lvl4pPr>
            <a:lvl5pPr marL="1371600" lvl="4" indent="0">
              <a:buNone/>
              <a:defRPr sz="1500"/>
            </a:lvl5pPr>
            <a:lvl6pPr marL="1714500" lvl="5" indent="0">
              <a:buNone/>
              <a:defRPr sz="1500"/>
            </a:lvl6pPr>
            <a:lvl7pPr marL="2057400" lvl="6" indent="0">
              <a:buNone/>
              <a:defRPr sz="1500"/>
            </a:lvl7pPr>
            <a:lvl8pPr marL="2400300" lvl="7" indent="0">
              <a:buNone/>
              <a:defRPr sz="1500"/>
            </a:lvl8pPr>
            <a:lvl9pPr marL="2743200" lvl="8" indent="0">
              <a:buNone/>
              <a:defRPr sz="1500"/>
            </a:lvl9pPr>
          </a:lstStyle>
          <a:p>
            <a:r>
              <a:t>Вставка рисунка</a:t>
            </a:r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72381" y="2971800"/>
            <a:ext cx="2211884" cy="5505626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1200"/>
            </a:lvl1pPr>
            <a:lvl2pPr marL="342900" lvl="1" indent="0">
              <a:buNone/>
              <a:defRPr sz="1050"/>
            </a:lvl2pPr>
            <a:lvl3pPr marL="685800" lvl="2" indent="0">
              <a:buNone/>
              <a:defRPr sz="900"/>
            </a:lvl3pPr>
            <a:lvl4pPr marL="1028700" lvl="3" indent="0">
              <a:buNone/>
              <a:defRPr sz="750"/>
            </a:lvl4pPr>
            <a:lvl5pPr marL="1371600" lvl="4" indent="0">
              <a:buNone/>
              <a:defRPr sz="750"/>
            </a:lvl5pPr>
            <a:lvl6pPr marL="1714500" lvl="5" indent="0">
              <a:buNone/>
              <a:defRPr sz="750"/>
            </a:lvl6pPr>
            <a:lvl7pPr marL="2057400" lvl="6" indent="0">
              <a:buNone/>
              <a:defRPr sz="750"/>
            </a:lvl7pPr>
            <a:lvl8pPr marL="2400300" lvl="7" indent="0">
              <a:buNone/>
              <a:defRPr sz="750"/>
            </a:lvl8pPr>
            <a:lvl9pPr marL="2743200" lvl="8" indent="0">
              <a:buNone/>
              <a:defRPr sz="75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28.05.2024</a:t>
            </a:r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Group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1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r>
              <a:t>Образец заголовка</a:t>
            </a:r>
          </a:p>
        </p:txBody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" name="Shape 4"/>
          <p:cNvSpPr txBox="1">
            <a:spLocks noGrp="1"/>
          </p:cNvSpPr>
          <p:nvPr>
            <p:ph type="dt" idx="2"/>
          </p:nvPr>
        </p:nvSpPr>
        <p:spPr>
          <a:xfrm>
            <a:off x="471488" y="9181397"/>
            <a:ext cx="1543049" cy="527402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l"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28.05.2024</a:t>
            </a:r>
          </a:p>
        </p:txBody>
      </p:sp>
      <p:sp>
        <p:nvSpPr>
          <p:cNvPr id="5" name="Shape 5"/>
          <p:cNvSpPr txBox="1">
            <a:spLocks noGrp="1"/>
          </p:cNvSpPr>
          <p:nvPr>
            <p:ph type="ftr" idx="3"/>
          </p:nvPr>
        </p:nvSpPr>
        <p:spPr>
          <a:xfrm>
            <a:off x="2271713" y="9181397"/>
            <a:ext cx="2314575" cy="527402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ctr"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sldNum" idx="4"/>
          </p:nvPr>
        </p:nvSpPr>
        <p:spPr>
          <a:xfrm>
            <a:off x="4843463" y="9181397"/>
            <a:ext cx="1543050" cy="527402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r"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defPPr/>
      <a:lvl1pPr lvl="0" algn="l">
        <a:lnSpc>
          <a:spcPct val="90000"/>
        </a:lnSpc>
        <a:buNone/>
        <a:defRPr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/>
      <a:lvl1pPr marL="171450" lvl="0" indent="-171450" algn="l">
        <a:lnSpc>
          <a:spcPct val="90000"/>
        </a:lnSpc>
        <a:spcBef>
          <a:spcPts val="750"/>
        </a:spcBef>
        <a:buFont typeface="Arial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14350" lvl="1" indent="-171450" algn="l">
        <a:lnSpc>
          <a:spcPct val="90000"/>
        </a:lnSpc>
        <a:spcBef>
          <a:spcPts val="375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1450" algn="l">
        <a:lnSpc>
          <a:spcPct val="90000"/>
        </a:lnSpc>
        <a:spcBef>
          <a:spcPts val="375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3pPr>
      <a:lvl4pPr marL="1200150" lvl="3" indent="-171450" algn="l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885950" lvl="5" indent="-171450" algn="l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228850" lvl="6" indent="-171450" algn="l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571750" lvl="7" indent="-171450" algn="l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914650" lvl="8" indent="-171450" algn="l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/>
      <a:lvl1pPr marL="0" lvl="0" indent="0" algn="l">
        <a:defRPr sz="1350">
          <a:solidFill>
            <a:schemeClr val="tx1"/>
          </a:solidFill>
          <a:latin typeface="+mn-lt"/>
          <a:ea typeface="+mn-ea"/>
          <a:cs typeface="+mn-cs"/>
        </a:defRPr>
      </a:lvl1pPr>
      <a:lvl2pPr marL="342900" lvl="1" indent="0" algn="l">
        <a:defRPr sz="1350">
          <a:solidFill>
            <a:schemeClr val="tx1"/>
          </a:solidFill>
          <a:latin typeface="+mn-lt"/>
          <a:ea typeface="+mn-ea"/>
          <a:cs typeface="+mn-cs"/>
        </a:defRPr>
      </a:lvl2pPr>
      <a:lvl3pPr marL="685800" lvl="2" indent="0" algn="l">
        <a:defRPr sz="1350">
          <a:solidFill>
            <a:schemeClr val="tx1"/>
          </a:solidFill>
          <a:latin typeface="+mn-lt"/>
          <a:ea typeface="+mn-ea"/>
          <a:cs typeface="+mn-cs"/>
        </a:defRPr>
      </a:lvl3pPr>
      <a:lvl4pPr marL="1028700" lvl="3" indent="0" algn="l"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371600" lvl="4" indent="0" algn="l"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714500" lvl="5" indent="0" algn="l"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057400" lvl="6" indent="0" algn="l"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400300" lvl="7" indent="0" algn="l"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743200" lvl="8" indent="0" algn="l">
        <a:defRPr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7.sv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5.svg"/><Relationship Id="rId4" Type="http://schemas.openxmlformats.org/officeDocument/2006/relationships/image" Target="../media/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78"/>
          <p:cNvPicPr/>
          <p:nvPr/>
        </p:nvPicPr>
        <p:blipFill>
          <a:blip r:embed="rId2"/>
          <a:stretch/>
        </p:blipFill>
        <p:spPr>
          <a:xfrm>
            <a:off x="2295223" y="387183"/>
            <a:ext cx="2267554" cy="1916791"/>
          </a:xfrm>
          <a:prstGeom prst="rect">
            <a:avLst/>
          </a:prstGeom>
        </p:spPr>
      </p:pic>
      <p:sp>
        <p:nvSpPr>
          <p:cNvPr id="79" name="Shape 79"/>
          <p:cNvSpPr txBox="1"/>
          <p:nvPr/>
        </p:nvSpPr>
        <p:spPr>
          <a:xfrm>
            <a:off x="0" y="4430937"/>
            <a:ext cx="6858000" cy="20036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>
              <a:lnSpc>
                <a:spcPct val="115000"/>
              </a:lnSpc>
            </a:pPr>
            <a:r>
              <a:rPr sz="1800" b="1">
                <a:solidFill>
                  <a:srgbClr val="003399"/>
                </a:solidFill>
                <a:latin typeface="Tahoma"/>
                <a:ea typeface="Tahoma"/>
                <a:cs typeface="Tahoma"/>
              </a:rPr>
              <a:t>ДЛЯ АБИТУРИЕНТА,</a:t>
            </a:r>
            <a:br>
              <a:rPr sz="1800" b="1">
                <a:solidFill>
                  <a:srgbClr val="003399"/>
                </a:solidFill>
                <a:latin typeface="Tahoma"/>
                <a:ea typeface="Tahoma"/>
                <a:cs typeface="Tahoma"/>
              </a:rPr>
            </a:br>
            <a:r>
              <a:rPr sz="1800" b="1">
                <a:solidFill>
                  <a:srgbClr val="003399"/>
                </a:solidFill>
                <a:latin typeface="Tahoma"/>
                <a:ea typeface="Tahoma"/>
                <a:cs typeface="Tahoma"/>
              </a:rPr>
              <a:t>ПОСТУПАЮЩЕГО НА ОБУЧЕНИЕ </a:t>
            </a:r>
            <a:br>
              <a:rPr sz="1800" b="1">
                <a:solidFill>
                  <a:srgbClr val="003399"/>
                </a:solidFill>
                <a:latin typeface="Tahoma"/>
                <a:ea typeface="Tahoma"/>
                <a:cs typeface="Tahoma"/>
              </a:rPr>
            </a:br>
            <a:r>
              <a:rPr sz="1800" b="1">
                <a:solidFill>
                  <a:srgbClr val="003399"/>
                </a:solidFill>
                <a:latin typeface="Tahoma"/>
                <a:ea typeface="Tahoma"/>
                <a:cs typeface="Tahoma"/>
              </a:rPr>
              <a:t>ПО ОБРАЗОВАТЕЛЬНЫМ ПРОГРАММАМ </a:t>
            </a:r>
            <a:br>
              <a:rPr sz="1800" b="1">
                <a:solidFill>
                  <a:srgbClr val="003399"/>
                </a:solidFill>
                <a:latin typeface="Tahoma"/>
                <a:ea typeface="Tahoma"/>
                <a:cs typeface="Tahoma"/>
              </a:rPr>
            </a:br>
            <a:r>
              <a:rPr sz="1800" b="1">
                <a:solidFill>
                  <a:srgbClr val="003399"/>
                </a:solidFill>
                <a:latin typeface="Tahoma"/>
                <a:ea typeface="Tahoma"/>
                <a:cs typeface="Tahoma"/>
              </a:rPr>
              <a:t>ВЫСШЕГО ОБРАЗОВАНИЯ </a:t>
            </a:r>
          </a:p>
          <a:p>
            <a:pPr marL="0" indent="0" algn="ctr">
              <a:lnSpc>
                <a:spcPct val="115000"/>
              </a:lnSpc>
            </a:pPr>
            <a:r>
              <a:rPr sz="1800" b="1">
                <a:solidFill>
                  <a:srgbClr val="003399"/>
                </a:solidFill>
                <a:latin typeface="Tahoma"/>
                <a:ea typeface="Tahoma"/>
                <a:cs typeface="Tahoma"/>
              </a:rPr>
              <a:t>В РАМКАХ ПРИЕМНОЙ КАМПАНИИ</a:t>
            </a:r>
          </a:p>
          <a:p>
            <a:pPr marL="0" indent="0" algn="ctr">
              <a:lnSpc>
                <a:spcPct val="115000"/>
              </a:lnSpc>
            </a:pPr>
            <a:r>
              <a:rPr sz="1800" b="1">
                <a:solidFill>
                  <a:srgbClr val="003399"/>
                </a:solidFill>
                <a:latin typeface="Tahoma"/>
                <a:ea typeface="Tahoma"/>
                <a:cs typeface="Tahoma"/>
              </a:rPr>
              <a:t>2024/2025 УЧЕБНОГО ГОДА</a:t>
            </a:r>
          </a:p>
        </p:txBody>
      </p:sp>
      <p:sp>
        <p:nvSpPr>
          <p:cNvPr id="80" name="Shape 80"/>
          <p:cNvSpPr txBox="1"/>
          <p:nvPr/>
        </p:nvSpPr>
        <p:spPr>
          <a:xfrm>
            <a:off x="0" y="3357916"/>
            <a:ext cx="6858000" cy="10332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>
              <a:lnSpc>
                <a:spcPct val="115000"/>
              </a:lnSpc>
            </a:pPr>
            <a:r>
              <a:rPr sz="2800" b="1">
                <a:solidFill>
                  <a:srgbClr val="003399"/>
                </a:solidFill>
                <a:latin typeface="Tahoma"/>
                <a:ea typeface="Tahoma"/>
                <a:cs typeface="Tahoma"/>
              </a:rPr>
              <a:t>ПАМЯТКА ОБ ОРГАНИЗАЦИИ </a:t>
            </a:r>
          </a:p>
          <a:p>
            <a:pPr marL="0" indent="0" algn="ctr">
              <a:lnSpc>
                <a:spcPct val="115000"/>
              </a:lnSpc>
            </a:pPr>
            <a:r>
              <a:rPr sz="2800" b="1">
                <a:solidFill>
                  <a:srgbClr val="003399"/>
                </a:solidFill>
                <a:latin typeface="Tahoma"/>
                <a:ea typeface="Tahoma"/>
                <a:cs typeface="Tahoma"/>
              </a:rPr>
              <a:t>ЦЕЛЕВОГО ОБУЧЕНИЯ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Picture 83"/>
          <p:cNvPicPr/>
          <p:nvPr/>
        </p:nvPicPr>
        <p:blipFill>
          <a:blip r:embed="rId2"/>
          <a:srcRect t="11231"/>
          <a:stretch/>
        </p:blipFill>
        <p:spPr>
          <a:xfrm rot="7970554">
            <a:off x="-187805" y="8277069"/>
            <a:ext cx="1564518" cy="1719579"/>
          </a:xfrm>
          <a:prstGeom prst="rect">
            <a:avLst/>
          </a:prstGeom>
          <a:ln>
            <a:noFill/>
          </a:ln>
        </p:spPr>
      </p:pic>
      <p:sp>
        <p:nvSpPr>
          <p:cNvPr id="84" name="Shape 84"/>
          <p:cNvSpPr txBox="1"/>
          <p:nvPr/>
        </p:nvSpPr>
        <p:spPr>
          <a:xfrm>
            <a:off x="-215900" y="9429331"/>
            <a:ext cx="6858000" cy="3786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0" algn="ctr">
              <a:lnSpc>
                <a:spcPct val="115000"/>
              </a:lnSpc>
            </a:pPr>
            <a:r>
              <a:rPr sz="1800" b="1">
                <a:solidFill>
                  <a:srgbClr val="003399"/>
                </a:solidFill>
                <a:latin typeface="Tahoma"/>
                <a:ea typeface="Tahoma"/>
                <a:cs typeface="Tahoma"/>
              </a:rPr>
              <a:t>2</a:t>
            </a:r>
            <a:endParaRPr sz="1600" b="1">
              <a:solidFill>
                <a:srgbClr val="003399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id="85" name="Shape 85"/>
          <p:cNvSpPr/>
          <p:nvPr/>
        </p:nvSpPr>
        <p:spPr>
          <a:xfrm>
            <a:off x="477624" y="495393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  <a:prstDash val="solid"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rgbClr val="00339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6" name="Shape 86"/>
          <p:cNvSpPr txBox="1"/>
          <p:nvPr/>
        </p:nvSpPr>
        <p:spPr>
          <a:xfrm>
            <a:off x="594454" y="476669"/>
            <a:ext cx="416917" cy="6317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139694" indent="0" algn="just">
              <a:lnSpc>
                <a:spcPct val="107000"/>
              </a:lnSpc>
              <a:spcAft>
                <a:spcPts val="800"/>
              </a:spcAft>
            </a:pPr>
            <a:r>
              <a:rPr sz="36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1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1180713" y="645782"/>
            <a:ext cx="5935848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600" b="1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Выбрать предложение о целевом обучении 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1488663" y="997998"/>
            <a:ext cx="4924247" cy="2862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>
              <a:lnSpc>
                <a:spcPct val="90000"/>
              </a:lnSpc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Найти предложения работодателей о целевом обучении.</a:t>
            </a:r>
          </a:p>
        </p:txBody>
      </p:sp>
      <p:pic>
        <p:nvPicPr>
          <p:cNvPr id="90" name="Picture 90"/>
          <p:cNvPicPr/>
          <p:nvPr/>
        </p:nvPicPr>
        <p:blipFill>
          <a:blip r:embed="rId3"/>
          <a:srcRect l="11546" t="32224" r="17549" b="34718"/>
          <a:stretch/>
        </p:blipFill>
        <p:spPr>
          <a:xfrm>
            <a:off x="5058218" y="1285879"/>
            <a:ext cx="1316592" cy="670159"/>
          </a:xfrm>
          <a:prstGeom prst="flowChartAlternateProcess">
            <a:avLst/>
          </a:prstGeom>
        </p:spPr>
      </p:pic>
      <p:pic>
        <p:nvPicPr>
          <p:cNvPr id="92" name="Picture 92"/>
          <p:cNvPicPr/>
          <p:nvPr/>
        </p:nvPicPr>
        <p:blipFill>
          <a:blip>
            <a:extLst>
              <a:ext uri="{96DAC541-7B7A-43D3-8B79-37D633B846F1}">
                <asvg:svgBlip xmlns:xm="http://schemas.microsoft.com/office/excel/2006/main" xmlns:xdr="http://schemas.openxmlformats.org/drawingml/2006/spreadsheetDrawing" xmlns:x14="http://schemas.microsoft.com/office/spreadsheetml/2009/9/main" xmlns:x12ac="http://schemas.microsoft.com/office/spreadsheetml/2011/1/ac" xmlns:x="urn:schemas-microsoft-com:office:excel" xmlns:wps="http://schemas.microsoft.com/office/word/2010/wordprocessingShape" xmlns:wpg="http://schemas.microsoft.com/office/word/2010/wordprocessingGroup" xmlns:wp="http://schemas.openxmlformats.org/drawingml/2006/wordprocessingDrawing" xmlns:w15="http://schemas.microsoft.com/office/word/2012/wordml" xmlns:w14="http://schemas.microsoft.com/office/word/2010/wordml" xmlns:w10="urn:schemas-microsoft-com:office:word" xmlns:w="http://schemas.openxmlformats.org/wordprocessingml/2006/main" xmlns:v="urn:schemas-microsoft-com:vml" xmlns:sl="http://schemas.openxmlformats.org/schemaLibrary/2006/main" xmlns:s="http://schemas.openxmlformats.org/officeDocument/2006/sharedTypes" xmlns:pic="http://schemas.openxmlformats.org/drawingml/2006/picture" xmlns:o="urn:schemas-microsoft-com:office:office" xmlns:mc="http://schemas.openxmlformats.org/markup-compatibility/2006" xmlns:m="http://schemas.openxmlformats.org/officeDocument/2006/math" xmlns:co-ooxml="http://ncloudtech.com/ooxml" xmlns:co="http://ncloudtech.com" xmlns:c="http://schemas.openxmlformats.org/drawingml/2006/chart" xmlns:asvg="http://schemas.microsoft.com/office/drawing/2016/SVG/main" xmlns:a15="http://schemas.microsoft.com/office/drawing/2012/main" xmlns="" r:embed="rId4"/>
              </a:ext>
            </a:extLst>
          </a:blip>
          <a:stretch/>
        </p:blipFill>
        <p:spPr>
          <a:xfrm>
            <a:off x="1273579" y="1021636"/>
            <a:ext cx="209550" cy="270532"/>
          </a:xfrm>
          <a:prstGeom prst="rect">
            <a:avLst/>
          </a:prstGeom>
        </p:spPr>
      </p:pic>
      <p:sp>
        <p:nvSpPr>
          <p:cNvPr id="93" name="Shape 93"/>
          <p:cNvSpPr/>
          <p:nvPr/>
        </p:nvSpPr>
        <p:spPr>
          <a:xfrm>
            <a:off x="477624" y="4398061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  <a:prstDash val="solid"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rgbClr val="01277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603764" y="4398061"/>
            <a:ext cx="416917" cy="6317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139694" indent="0" algn="just">
              <a:lnSpc>
                <a:spcPct val="107000"/>
              </a:lnSpc>
              <a:spcAft>
                <a:spcPts val="800"/>
              </a:spcAft>
            </a:pPr>
            <a:r>
              <a:rPr sz="36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2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1180713" y="4361414"/>
            <a:ext cx="5952795" cy="830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600" b="1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Выбрать способ подачи заявки </a:t>
            </a:r>
            <a:br>
              <a:rPr sz="1600" b="1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600" b="1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на заключение договора о целевом обучении, оформить и подать заявку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1483130" y="1253505"/>
            <a:ext cx="3845640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Заказчики целевого обучения размещают предложения на ЕЦП «Работа в России»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 b="1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не позднее 10 июня.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1488663" y="2010608"/>
            <a:ext cx="4924247" cy="4801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just">
              <a:lnSpc>
                <a:spcPct val="90000"/>
              </a:lnSpc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Изучить предложение о целевом обучении, которое Вас заинтересовало.</a:t>
            </a:r>
          </a:p>
        </p:txBody>
      </p:sp>
      <p:pic>
        <p:nvPicPr>
          <p:cNvPr id="99" name="Picture 99"/>
          <p:cNvPicPr/>
          <p:nvPr/>
        </p:nvPicPr>
        <p:blipFill>
          <a:blip>
            <a:extLst>
              <a:ext uri="{96DAC541-7B7A-43D3-8B79-37D633B846F1}">
                <asvg:svgBlip xmlns:xm="http://schemas.microsoft.com/office/excel/2006/main" xmlns:xdr="http://schemas.openxmlformats.org/drawingml/2006/spreadsheetDrawing" xmlns:x14="http://schemas.microsoft.com/office/spreadsheetml/2009/9/main" xmlns:x12ac="http://schemas.microsoft.com/office/spreadsheetml/2011/1/ac" xmlns:x="urn:schemas-microsoft-com:office:excel" xmlns:wps="http://schemas.microsoft.com/office/word/2010/wordprocessingShape" xmlns:wpg="http://schemas.microsoft.com/office/word/2010/wordprocessingGroup" xmlns:wp="http://schemas.openxmlformats.org/drawingml/2006/wordprocessingDrawing" xmlns:w15="http://schemas.microsoft.com/office/word/2012/wordml" xmlns:w14="http://schemas.microsoft.com/office/word/2010/wordml" xmlns:w10="urn:schemas-microsoft-com:office:word" xmlns:w="http://schemas.openxmlformats.org/wordprocessingml/2006/main" xmlns:v="urn:schemas-microsoft-com:vml" xmlns:sl="http://schemas.openxmlformats.org/schemaLibrary/2006/main" xmlns:s="http://schemas.openxmlformats.org/officeDocument/2006/sharedTypes" xmlns:pic="http://schemas.openxmlformats.org/drawingml/2006/picture" xmlns:o="urn:schemas-microsoft-com:office:office" xmlns:mc="http://schemas.openxmlformats.org/markup-compatibility/2006" xmlns:m="http://schemas.openxmlformats.org/officeDocument/2006/math" xmlns:co-ooxml="http://ncloudtech.com/ooxml" xmlns:co="http://ncloudtech.com" xmlns:c="http://schemas.openxmlformats.org/drawingml/2006/chart" xmlns:asvg="http://schemas.microsoft.com/office/drawing/2016/SVG/main" xmlns:a15="http://schemas.microsoft.com/office/drawing/2012/main" xmlns="" r:embed="rId5"/>
              </a:ext>
            </a:extLst>
          </a:blip>
          <a:stretch/>
        </p:blipFill>
        <p:spPr>
          <a:xfrm>
            <a:off x="1273579" y="2099743"/>
            <a:ext cx="209550" cy="270531"/>
          </a:xfrm>
          <a:prstGeom prst="rect">
            <a:avLst/>
          </a:prstGeom>
        </p:spPr>
      </p:pic>
      <p:sp>
        <p:nvSpPr>
          <p:cNvPr id="100" name="Shape 100"/>
          <p:cNvSpPr txBox="1"/>
          <p:nvPr/>
        </p:nvSpPr>
        <p:spPr>
          <a:xfrm>
            <a:off x="1483130" y="2458663"/>
            <a:ext cx="503197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just"/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Предложение о целевом обучении заказчик размещает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 b="1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по форме</a:t>
            </a: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, представленной в постановлении Правительства Российской Федерации от 27 апреля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2024 г. № 555 «О целевом обучении по образовательным программам среднего профессионального и высшего образования».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1273579" y="5241261"/>
            <a:ext cx="4987315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132080" indent="0" algn="l">
              <a:spcAft>
                <a:spcPts val="800"/>
              </a:spcAft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1-й способ – в электронном виде (при наличии технической возможности) одновременно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с заявлением о приеме на обучение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в образовательную организацию высшего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образования. В этом случае Вы формируете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и направляете заявку в федеральной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государственной информационной системе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«Единый портал государственных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и муниципальных услуг (функций)» (ЕПГУ).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1273579" y="7288690"/>
            <a:ext cx="5368521" cy="9110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132080" indent="0" algn="just">
              <a:lnSpc>
                <a:spcPct val="95000"/>
              </a:lnSpc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2-й способ – в письменном виде на бумажном носителе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в образовательную организацию высшего образования,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в которую собираетесь поступать, вместе с заявлением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о приеме на обучение. </a:t>
            </a:r>
          </a:p>
        </p:txBody>
      </p:sp>
      <p:pic>
        <p:nvPicPr>
          <p:cNvPr id="104" name="Picture 104"/>
          <p:cNvPicPr/>
          <p:nvPr/>
        </p:nvPicPr>
        <p:blipFill>
          <a:blip r:embed="rId6"/>
          <a:srcRect l="5637" r="31908"/>
          <a:stretch/>
        </p:blipFill>
        <p:spPr>
          <a:xfrm>
            <a:off x="5424643" y="5502257"/>
            <a:ext cx="836250" cy="795942"/>
          </a:xfrm>
          <a:prstGeom prst="ellipse">
            <a:avLst/>
          </a:prstGeom>
        </p:spPr>
      </p:pic>
      <p:sp>
        <p:nvSpPr>
          <p:cNvPr id="105" name="Shape 105"/>
          <p:cNvSpPr txBox="1"/>
          <p:nvPr/>
        </p:nvSpPr>
        <p:spPr>
          <a:xfrm>
            <a:off x="1266526" y="8199709"/>
            <a:ext cx="5368520" cy="11156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/>
            <a:lvl1pPr marL="0" marR="132080" lvl="0" indent="0" algn="just">
              <a:lnSpc>
                <a:spcPct val="95000"/>
              </a:lnSpc>
              <a:defRPr sz="1400">
                <a:solidFill>
                  <a:srgbClr val="008080"/>
                </a:solidFill>
                <a:latin typeface="Tahoma "/>
                <a:ea typeface="Tahoma "/>
                <a:cs typeface="Tahoma 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>
                <a:solidFill>
                  <a:srgbClr val="003399"/>
                </a:solidFill>
              </a:rPr>
              <a:t>В этом случае </a:t>
            </a:r>
            <a:r>
              <a:rPr b="1">
                <a:solidFill>
                  <a:srgbClr val="003399"/>
                </a:solidFill>
              </a:rPr>
              <a:t>форму заявки </a:t>
            </a:r>
            <a:r>
              <a:rPr>
                <a:solidFill>
                  <a:srgbClr val="003399"/>
                </a:solidFill>
              </a:rPr>
              <a:t>Вы берете из текста постановления Правительства Российской Федерации </a:t>
            </a:r>
            <a:br>
              <a:rPr>
                <a:solidFill>
                  <a:srgbClr val="003399"/>
                </a:solidFill>
              </a:rPr>
            </a:br>
            <a:r>
              <a:rPr>
                <a:solidFill>
                  <a:srgbClr val="003399"/>
                </a:solidFill>
              </a:rPr>
              <a:t>от 27 апреля 2024 г. № 555 «О целевом обучении </a:t>
            </a:r>
            <a:br>
              <a:rPr>
                <a:solidFill>
                  <a:srgbClr val="003399"/>
                </a:solidFill>
              </a:rPr>
            </a:br>
            <a:r>
              <a:rPr>
                <a:solidFill>
                  <a:srgbClr val="003399"/>
                </a:solidFill>
              </a:rPr>
              <a:t>по образовательным программам среднего профессионального и высшего образования».  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1495715" y="3813139"/>
            <a:ext cx="5019385" cy="4801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just">
              <a:lnSpc>
                <a:spcPct val="90000"/>
              </a:lnSpc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В 2024 году </a:t>
            </a:r>
            <a:r>
              <a:rPr sz="1400" b="1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25 июля </a:t>
            </a: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– крайний срок подачи гражданами заявок на заключение договоров о целевом обучении </a:t>
            </a:r>
          </a:p>
        </p:txBody>
      </p:sp>
      <p:pic>
        <p:nvPicPr>
          <p:cNvPr id="108" name="Picture 108"/>
          <p:cNvPicPr/>
          <p:nvPr/>
        </p:nvPicPr>
        <p:blipFill>
          <a:blip>
            <a:extLst>
              <a:ext uri="{96DAC541-7B7A-43D3-8B79-37D633B846F1}">
                <asvg:svgBlip xmlns:xm="http://schemas.microsoft.com/office/excel/2006/main" xmlns:xdr="http://schemas.openxmlformats.org/drawingml/2006/spreadsheetDrawing" xmlns:x14="http://schemas.microsoft.com/office/spreadsheetml/2009/9/main" xmlns:x12ac="http://schemas.microsoft.com/office/spreadsheetml/2011/1/ac" xmlns:x="urn:schemas-microsoft-com:office:excel" xmlns:wps="http://schemas.microsoft.com/office/word/2010/wordprocessingShape" xmlns:wpg="http://schemas.microsoft.com/office/word/2010/wordprocessingGroup" xmlns:wp="http://schemas.openxmlformats.org/drawingml/2006/wordprocessingDrawing" xmlns:w15="http://schemas.microsoft.com/office/word/2012/wordml" xmlns:w14="http://schemas.microsoft.com/office/word/2010/wordml" xmlns:w10="urn:schemas-microsoft-com:office:word" xmlns:w="http://schemas.openxmlformats.org/wordprocessingml/2006/main" xmlns:v="urn:schemas-microsoft-com:vml" xmlns:sl="http://schemas.openxmlformats.org/schemaLibrary/2006/main" xmlns:s="http://schemas.openxmlformats.org/officeDocument/2006/sharedTypes" xmlns:pic="http://schemas.openxmlformats.org/drawingml/2006/picture" xmlns:o="urn:schemas-microsoft-com:office:office" xmlns:mc="http://schemas.openxmlformats.org/markup-compatibility/2006" xmlns:m="http://schemas.openxmlformats.org/officeDocument/2006/math" xmlns:co-ooxml="http://ncloudtech.com/ooxml" xmlns:co="http://ncloudtech.com" xmlns:c="http://schemas.openxmlformats.org/drawingml/2006/chart" xmlns:asvg="http://schemas.microsoft.com/office/drawing/2016/SVG/main" xmlns:a15="http://schemas.microsoft.com/office/drawing/2012/main" xmlns="" r:embed="rId7"/>
              </a:ext>
            </a:extLst>
          </a:blip>
          <a:stretch/>
        </p:blipFill>
        <p:spPr>
          <a:xfrm>
            <a:off x="1273579" y="3840097"/>
            <a:ext cx="209550" cy="27053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Picture 111"/>
          <p:cNvPicPr/>
          <p:nvPr/>
        </p:nvPicPr>
        <p:blipFill>
          <a:blip r:embed="rId2"/>
          <a:srcRect t="11231"/>
          <a:stretch/>
        </p:blipFill>
        <p:spPr>
          <a:xfrm rot="7970554">
            <a:off x="-187805" y="8277069"/>
            <a:ext cx="1564518" cy="1719579"/>
          </a:xfrm>
          <a:prstGeom prst="rect">
            <a:avLst/>
          </a:prstGeom>
          <a:ln>
            <a:noFill/>
          </a:ln>
        </p:spPr>
      </p:pic>
      <p:sp>
        <p:nvSpPr>
          <p:cNvPr id="112" name="Shape 112"/>
          <p:cNvSpPr txBox="1"/>
          <p:nvPr/>
        </p:nvSpPr>
        <p:spPr>
          <a:xfrm>
            <a:off x="-244340" y="9246782"/>
            <a:ext cx="6858000" cy="3786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0" algn="ctr">
              <a:lnSpc>
                <a:spcPct val="115000"/>
              </a:lnSpc>
            </a:pPr>
            <a:r>
              <a:rPr sz="1800" b="1">
                <a:solidFill>
                  <a:srgbClr val="003399"/>
                </a:solidFill>
                <a:latin typeface="Tahoma"/>
                <a:ea typeface="Tahoma"/>
                <a:cs typeface="Tahoma"/>
              </a:rPr>
              <a:t>3</a:t>
            </a:r>
            <a:endParaRPr sz="1600" b="1">
              <a:solidFill>
                <a:srgbClr val="003399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id="113" name="Shape 113"/>
          <p:cNvSpPr/>
          <p:nvPr/>
        </p:nvSpPr>
        <p:spPr>
          <a:xfrm>
            <a:off x="662046" y="4505391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  <a:prstDash val="solid"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rgbClr val="00666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4" name="Shape 114"/>
          <p:cNvSpPr txBox="1"/>
          <p:nvPr/>
        </p:nvSpPr>
        <p:spPr>
          <a:xfrm>
            <a:off x="791602" y="4502540"/>
            <a:ext cx="416917" cy="6317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139694" indent="0" algn="just">
              <a:lnSpc>
                <a:spcPct val="107000"/>
              </a:lnSpc>
              <a:spcAft>
                <a:spcPts val="800"/>
              </a:spcAft>
            </a:pPr>
            <a:r>
              <a:rPr sz="36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3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1355859" y="439862"/>
            <a:ext cx="5273541" cy="39816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139700" indent="0" algn="just">
              <a:lnSpc>
                <a:spcPct val="90000"/>
              </a:lnSpc>
              <a:spcAft>
                <a:spcPts val="800"/>
              </a:spcAft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Если планируете подать заявку в бумажном варианте,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то можете сначала направить ее копию в образовательную организацию высшего образования по электронной почте, а потом прийти и отдать письменный оригинал заявки.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Вам нужно успеть подать заявку и заявление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до завершения приема документов на поступление.</a:t>
            </a:r>
          </a:p>
          <a:p>
            <a:pPr marL="0" marR="139700" indent="0" algn="just">
              <a:lnSpc>
                <a:spcPct val="90000"/>
              </a:lnSpc>
              <a:spcAft>
                <a:spcPts val="800"/>
              </a:spcAft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В заявке на целевое обучение должны содержаться сведения о наименовании заказчика целевого обучения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и идентификационный номер предложения о целевом обучении, на которое Вы откликнулись. Полную информацию о заказчике и условиях целевого обучения смотрите на ЕЦП «Работа в России».</a:t>
            </a:r>
          </a:p>
          <a:p>
            <a:pPr marL="0" marR="132080" indent="0" algn="just">
              <a:lnSpc>
                <a:spcPct val="90000"/>
              </a:lnSpc>
              <a:spcAft>
                <a:spcPts val="800"/>
              </a:spcAft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Если Вам не исполнилось 18 лет, добавьте к заявке письменное согласие Вашего родителя, усыновителя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или попечителя (законного представителя)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на заключение договора о целевом обучении. Согласие необходимо добавить при любом способе подачи заявки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на заключение договора о целевом обучении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(в электронном или бумажном виде).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1355859" y="4421466"/>
            <a:ext cx="4840095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600" b="1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Проверить, что Вас зачислили </a:t>
            </a:r>
            <a:br>
              <a:rPr sz="1600" b="1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600" b="1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на обучение. Выяснить дату приказа </a:t>
            </a:r>
            <a:br>
              <a:rPr sz="1600" b="1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600" b="1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о зачислении в образовательную организацию высшего образования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1340119" y="5498684"/>
            <a:ext cx="5273541" cy="37877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136525" indent="0" algn="just">
              <a:lnSpc>
                <a:spcPct val="90000"/>
              </a:lnSpc>
              <a:spcAft>
                <a:spcPts val="800"/>
              </a:spcAft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Подписать договор о целевом обучении можно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после того, как образовательная организация высшего образования издаст приказ о зачислении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и передаст сведения из этого приказа заказчику целевого обучения. </a:t>
            </a:r>
          </a:p>
          <a:p>
            <a:pPr marL="0" marR="136525" indent="0" algn="just">
              <a:lnSpc>
                <a:spcPct val="90000"/>
              </a:lnSpc>
              <a:spcAft>
                <a:spcPts val="800"/>
              </a:spcAft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Если Вас зачислили в образовательную организацию высшего образования и Вы ранее на ЕПГУ подавали заявку в электронном виде на целевое обучение в эту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образовательную организацию, то обязательно сообщите об этом руководству образовательной организации, чтобы сведения о зачислении были направлены заказчику целевого обучения. Без этого Вы не сможете заключить договор о целевом обучении. </a:t>
            </a:r>
          </a:p>
          <a:p>
            <a:pPr marL="0" marR="136525" indent="0" algn="just">
              <a:lnSpc>
                <a:spcPct val="90000"/>
              </a:lnSpc>
              <a:spcAft>
                <a:spcPts val="800"/>
              </a:spcAft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ВНИМАНИЕ! Количество зачисленных на обучение и ранее подававших заявки может превышать количество договоров, которые планировал заключить заказчик целевого обучения. В такой ситуации заказчик проводит дополнительный отбор кандидатов на целевое обучение.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Picture 120"/>
          <p:cNvPicPr/>
          <p:nvPr/>
        </p:nvPicPr>
        <p:blipFill>
          <a:blip r:embed="rId2"/>
          <a:srcRect t="11231"/>
          <a:stretch/>
        </p:blipFill>
        <p:spPr>
          <a:xfrm rot="7970554">
            <a:off x="-187805" y="8277069"/>
            <a:ext cx="1564518" cy="1719579"/>
          </a:xfrm>
          <a:prstGeom prst="rect">
            <a:avLst/>
          </a:prstGeom>
          <a:ln>
            <a:noFill/>
          </a:ln>
        </p:spPr>
      </p:pic>
      <p:sp>
        <p:nvSpPr>
          <p:cNvPr id="121" name="Shape 121"/>
          <p:cNvSpPr txBox="1"/>
          <p:nvPr/>
        </p:nvSpPr>
        <p:spPr>
          <a:xfrm>
            <a:off x="-215900" y="9429331"/>
            <a:ext cx="6858000" cy="3786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0" algn="ctr">
              <a:lnSpc>
                <a:spcPct val="115000"/>
              </a:lnSpc>
            </a:pPr>
            <a:r>
              <a:rPr sz="1800" b="1">
                <a:solidFill>
                  <a:srgbClr val="003399"/>
                </a:solidFill>
                <a:latin typeface="Tahoma"/>
                <a:ea typeface="Tahoma"/>
                <a:cs typeface="Tahoma"/>
              </a:rPr>
              <a:t>4</a:t>
            </a:r>
            <a:endParaRPr sz="1600" b="1">
              <a:solidFill>
                <a:srgbClr val="003399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513059" y="407055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  <a:prstDash val="solid"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rgbClr val="00666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3" name="Shape 123"/>
          <p:cNvSpPr txBox="1"/>
          <p:nvPr/>
        </p:nvSpPr>
        <p:spPr>
          <a:xfrm>
            <a:off x="629915" y="404204"/>
            <a:ext cx="416917" cy="6317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139694" indent="0" algn="just">
              <a:lnSpc>
                <a:spcPct val="107000"/>
              </a:lnSpc>
              <a:spcAft>
                <a:spcPts val="800"/>
              </a:spcAft>
            </a:pPr>
            <a:r>
              <a:rPr sz="36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4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1206499" y="512040"/>
            <a:ext cx="4840094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600" b="1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Заключить договор о целевом обучении</a:t>
            </a:r>
          </a:p>
        </p:txBody>
      </p:sp>
      <p:sp>
        <p:nvSpPr>
          <p:cNvPr id="125" name="Shape 125"/>
          <p:cNvSpPr/>
          <p:nvPr/>
        </p:nvSpPr>
        <p:spPr>
          <a:xfrm>
            <a:off x="513059" y="6615483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  <a:prstDash val="solid"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rgbClr val="00666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6" name="Shape 126"/>
          <p:cNvSpPr txBox="1"/>
          <p:nvPr/>
        </p:nvSpPr>
        <p:spPr>
          <a:xfrm>
            <a:off x="629915" y="6612632"/>
            <a:ext cx="416917" cy="6317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139694" indent="0" algn="just">
              <a:lnSpc>
                <a:spcPct val="107000"/>
              </a:lnSpc>
              <a:spcAft>
                <a:spcPts val="800"/>
              </a:spcAft>
            </a:pPr>
            <a:r>
              <a:rPr sz="36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5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1206499" y="6549224"/>
            <a:ext cx="542720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600" b="1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Уведомить образовательную организацию высшего образования о заключении договора </a:t>
            </a:r>
            <a:br>
              <a:rPr sz="1600" b="1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600" b="1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о целевом обучении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1206499" y="888113"/>
            <a:ext cx="5431402" cy="58887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139065" indent="0" algn="just">
              <a:spcAft>
                <a:spcPts val="800"/>
              </a:spcAft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Если Вам не исполнилось 18 лет, то заключить договор можно только с письменного согласия законного представителя, данного в письменном виде на бумажном носителе или через ЕПГУ (при наличии технической возможности). </a:t>
            </a:r>
          </a:p>
          <a:p>
            <a:pPr marL="0" marR="139065" indent="0" algn="just">
              <a:spcAft>
                <a:spcPts val="800"/>
              </a:spcAft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1-й способ – договор заключается в электронном виде. Если образовательная организация высшего образования является стороной договора, то она подписывает договор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о целевом обучении на ЕЦП «Работа в России», как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и заказчик целевого обучения. Вы подписываете договор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с помощью мобильного приложения «Госключ».</a:t>
            </a:r>
          </a:p>
          <a:p>
            <a:pPr marL="0" marR="139065" indent="0" algn="just">
              <a:spcAft>
                <a:spcPts val="800"/>
              </a:spcAft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2-й способ – договор заключается на бумаге. Форма договора утверждена постановлением Правительства Российской Федерации от 27 апреля 2024 г. № 555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«О целевом обучении по образовательным программам среднего профессионального и высшего образования».</a:t>
            </a:r>
          </a:p>
          <a:p>
            <a:pPr marL="0" marR="139065" indent="0" algn="just">
              <a:spcAft>
                <a:spcPts val="800"/>
              </a:spcAft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Подготовить текст договора о целевом обучении, ознакомить Вас с текстом, урегулировать разногласия (если будут), определить время и место заключения договора, напечатать нужное количество экземпляров обязан заказчик целевого обучения. </a:t>
            </a:r>
          </a:p>
          <a:p>
            <a:pPr marL="0" marR="139065" indent="0" algn="just">
              <a:spcAft>
                <a:spcPts val="800"/>
              </a:spcAft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Договор о целевом обучении заключается до дня начала учебного года включительно. Если договор не был заключен до указанной даты – обучающийся отчисляется.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1206499" y="7444703"/>
            <a:ext cx="5455643" cy="9541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139065" indent="0" algn="just">
              <a:spcAft>
                <a:spcPts val="800"/>
              </a:spcAft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Необходимо </a:t>
            </a:r>
            <a:r>
              <a:rPr sz="1400" b="1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письменно в течение 10 рабочих дней </a:t>
            </a: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после заключения договора о целевом обучении проинформировать руководство образовательной организации.</a:t>
            </a:r>
          </a:p>
        </p:txBody>
      </p:sp>
      <p:pic>
        <p:nvPicPr>
          <p:cNvPr id="131" name="Picture 131"/>
          <p:cNvPicPr/>
          <p:nvPr/>
        </p:nvPicPr>
        <p:blipFill>
          <a:blip r:embed="rId3"/>
          <a:srcRect l="11546" t="32224" r="17549" b="34718"/>
          <a:stretch/>
        </p:blipFill>
        <p:spPr>
          <a:xfrm>
            <a:off x="1979580" y="8538584"/>
            <a:ext cx="1534177" cy="780912"/>
          </a:xfrm>
          <a:prstGeom prst="flowChartAlternateProcess">
            <a:avLst/>
          </a:prstGeom>
        </p:spPr>
      </p:pic>
      <p:pic>
        <p:nvPicPr>
          <p:cNvPr id="133" name="Picture 133"/>
          <p:cNvPicPr/>
          <p:nvPr/>
        </p:nvPicPr>
        <p:blipFill>
          <a:blip r:embed="rId4"/>
          <a:stretch/>
        </p:blipFill>
        <p:spPr>
          <a:xfrm>
            <a:off x="3834592" y="8477510"/>
            <a:ext cx="937950" cy="937951"/>
          </a:xfrm>
          <a:prstGeom prst="rect">
            <a:avLst/>
          </a:prstGeom>
        </p:spPr>
      </p:pic>
      <p:sp>
        <p:nvSpPr>
          <p:cNvPr id="134" name="Shape 134"/>
          <p:cNvSpPr/>
          <p:nvPr/>
        </p:nvSpPr>
        <p:spPr>
          <a:xfrm>
            <a:off x="3682242" y="8329335"/>
            <a:ext cx="1286897" cy="1225886"/>
          </a:xfrm>
          <a:prstGeom prst="roundRect">
            <a:avLst/>
          </a:prstGeom>
          <a:noFill/>
          <a:ln w="19050">
            <a:solidFill>
              <a:srgbClr val="003399"/>
            </a:solidFill>
            <a:prstDash val="solid"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 2013 - 2022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</a:gradFill>
      </a:fillStyleLst>
      <a:lnStyleLst>
        <a:ln w="635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19050">
          <a:solidFill>
            <a:schemeClr val="phClr"/>
          </a:solidFill>
          <a:prstDash val="solid"/>
        </a:ln>
      </a:lnStyleLst>
      <a:effectStyleLst>
        <a:effectStyle>
          <a:effectLst>
            <a:outerShdw>
              <a:srgbClr val="000000">
                <a:alpha val="38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Normal.dotm</Template>
  <TotalTime>0</TotalTime>
  <Words>218</Words>
  <Application>Microsoft Office PowerPoint</Application>
  <DocSecurity>0</DocSecurity>
  <PresentationFormat>Лист A4 (210x297 мм)</PresentationFormat>
  <Paragraphs>38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Tahoma </vt:lpstr>
      <vt:lpstr>Office 2013 - 2022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modified xsi:type="dcterms:W3CDTF">2024-06-01T07:57:56Z</dcterms:modified>
</cp:coreProperties>
</file>